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08788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914" autoAdjust="0"/>
  </p:normalViewPr>
  <p:slideViewPr>
    <p:cSldViewPr>
      <p:cViewPr>
        <p:scale>
          <a:sx n="125" d="100"/>
          <a:sy n="125" d="100"/>
        </p:scale>
        <p:origin x="-606" y="3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0420756820670717E-2"/>
          <c:y val="3.4769946196454411E-2"/>
          <c:w val="0.86548692010411543"/>
          <c:h val="0.8106385004840799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Pt>
            <c:idx val="10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 w="12628">
                <a:prstDash val="lgDash"/>
              </a:ln>
            </c:spPr>
          </c:dPt>
          <c:dLbls>
            <c:dLbl>
              <c:idx val="5"/>
              <c:layout>
                <c:manualLayout>
                  <c:x val="-1.2598177196354398E-2"/>
                  <c:y val="5.039132073226376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3.2310177705978582E-3"/>
                  <c:y val="1.57480314960629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47" b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Лист1!$A$2:$A$14</c:f>
              <c:numCache>
                <c:formatCode>General</c:formatCode>
                <c:ptCount val="1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</c:numCache>
            </c:num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3.4</c:v>
                </c:pt>
                <c:pt idx="1">
                  <c:v>3.9</c:v>
                </c:pt>
                <c:pt idx="2">
                  <c:v>4.0999999999999996</c:v>
                </c:pt>
                <c:pt idx="3">
                  <c:v>2.4</c:v>
                </c:pt>
                <c:pt idx="4">
                  <c:v>2.4</c:v>
                </c:pt>
                <c:pt idx="5">
                  <c:v>3</c:v>
                </c:pt>
                <c:pt idx="6">
                  <c:v>3.8</c:v>
                </c:pt>
                <c:pt idx="7">
                  <c:v>3.4</c:v>
                </c:pt>
                <c:pt idx="8">
                  <c:v>2.6</c:v>
                </c:pt>
                <c:pt idx="9">
                  <c:v>3.6</c:v>
                </c:pt>
                <c:pt idx="10">
                  <c:v>3.9</c:v>
                </c:pt>
                <c:pt idx="11">
                  <c:v>3.8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9808128"/>
        <c:axId val="108620032"/>
      </c:barChart>
      <c:lineChart>
        <c:grouping val="stacke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>Ряд 3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Pt>
            <c:idx val="3"/>
            <c:bubble3D val="0"/>
            <c:spPr>
              <a:ln>
                <a:noFill/>
              </a:ln>
            </c:spPr>
          </c:dPt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dLbl>
              <c:idx val="10"/>
              <c:layout>
                <c:manualLayout>
                  <c:x val="-5.4927302100161564E-2"/>
                  <c:y val="-4.199475065616797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97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Лист1!$A$2:$A$14</c:f>
              <c:numCache>
                <c:formatCode>General</c:formatCode>
                <c:ptCount val="1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</c:numCache>
            </c:numRef>
          </c:cat>
          <c:val>
            <c:numRef>
              <c:f>Лист1!$C$2:$C$14</c:f>
              <c:numCache>
                <c:formatCode>General</c:formatCode>
                <c:ptCount val="13"/>
                <c:pt idx="3" formatCode="0.0">
                  <c:v>3.7999999999999994</c:v>
                </c:pt>
                <c:pt idx="4" formatCode="0.0">
                  <c:v>3.4666666666666668</c:v>
                </c:pt>
                <c:pt idx="5" formatCode="0.0">
                  <c:v>2.9666666666666668</c:v>
                </c:pt>
                <c:pt idx="6" formatCode="0.0">
                  <c:v>2.6</c:v>
                </c:pt>
                <c:pt idx="7" formatCode="0.0">
                  <c:v>3.0666666666666664</c:v>
                </c:pt>
                <c:pt idx="8" formatCode="0.0">
                  <c:v>3.4</c:v>
                </c:pt>
                <c:pt idx="9" formatCode="0.0">
                  <c:v>3.2666666666666662</c:v>
                </c:pt>
                <c:pt idx="10" formatCode="0.0">
                  <c:v>3.1999999999999997</c:v>
                </c:pt>
                <c:pt idx="11" formatCode="0.0">
                  <c:v>3.3666666666666667</c:v>
                </c:pt>
                <c:pt idx="12" formatCode="0.0">
                  <c:v>3.7666666666666671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9808128"/>
        <c:axId val="108620032"/>
      </c:lineChart>
      <c:catAx>
        <c:axId val="2298081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897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08620032"/>
        <c:crosses val="autoZero"/>
        <c:auto val="1"/>
        <c:lblAlgn val="ctr"/>
        <c:lblOffset val="100"/>
        <c:noMultiLvlLbl val="0"/>
      </c:catAx>
      <c:valAx>
        <c:axId val="1086200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94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229808128"/>
        <c:crosses val="autoZero"/>
        <c:crossBetween val="between"/>
      </c:valAx>
      <c:spPr>
        <a:noFill/>
        <a:ln w="25377">
          <a:noFill/>
        </a:ln>
      </c:spPr>
    </c:plotArea>
    <c:plotVisOnly val="1"/>
    <c:dispBlanksAs val="zero"/>
    <c:showDLblsOverMax val="0"/>
  </c:chart>
  <c:txPr>
    <a:bodyPr/>
    <a:lstStyle/>
    <a:p>
      <a:pPr>
        <a:defRPr sz="1788"/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0420756820670717E-2"/>
          <c:y val="3.476994619645439E-2"/>
          <c:w val="0.86548692010411543"/>
          <c:h val="0.810638500484078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-3.1494516482295869E-3"/>
                  <c:y val="5.039122637167298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2.015649054866919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3.1494516482295869E-3"/>
                  <c:y val="3.023473582300404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0"/>
                  <c:y val="2.519561318583659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6.298903296459153E-3"/>
                  <c:y val="1.511736791150187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2.0370135052832006E-16"/>
                  <c:y val="2.51889168765743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Лист1!$A$2:$A$14</c:f>
              <c:numCache>
                <c:formatCode>General</c:formatCode>
                <c:ptCount val="1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</c:numCache>
            </c:num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0.2</c:v>
                </c:pt>
                <c:pt idx="1">
                  <c:v>0.5</c:v>
                </c:pt>
                <c:pt idx="2">
                  <c:v>0.5</c:v>
                </c:pt>
                <c:pt idx="3">
                  <c:v>0.5</c:v>
                </c:pt>
                <c:pt idx="4">
                  <c:v>65.8</c:v>
                </c:pt>
                <c:pt idx="5">
                  <c:v>0.4</c:v>
                </c:pt>
                <c:pt idx="6">
                  <c:v>13</c:v>
                </c:pt>
                <c:pt idx="7">
                  <c:v>4.0999999999999996</c:v>
                </c:pt>
                <c:pt idx="8">
                  <c:v>5.0999999999999996</c:v>
                </c:pt>
                <c:pt idx="9">
                  <c:v>2.5</c:v>
                </c:pt>
                <c:pt idx="10">
                  <c:v>10.1</c:v>
                </c:pt>
                <c:pt idx="11">
                  <c:v>1.4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4520448"/>
        <c:axId val="283919488"/>
      </c:barChart>
      <c:lineChart>
        <c:grouping val="stacke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marker>
            <c:symbol val="none"/>
          </c:marker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dLbl>
              <c:idx val="10"/>
              <c:layout>
                <c:manualLayout>
                  <c:x val="-6.2992125984252046E-3"/>
                  <c:y val="-4.53400503778337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1.0185067526416003E-16"/>
                  <c:y val="-2.01511335012595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-1.9444444444444445E-2"/>
                  <c:y val="-5.037783375315046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Лист1!$A$2:$A$14</c:f>
              <c:numCache>
                <c:formatCode>General</c:formatCode>
                <c:ptCount val="1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</c:numCache>
            </c:numRef>
          </c:cat>
          <c:val>
            <c:numRef>
              <c:f>Лист1!$C$2:$C$14</c:f>
              <c:numCache>
                <c:formatCode>General</c:formatCode>
                <c:ptCount val="13"/>
                <c:pt idx="3">
                  <c:v>0.40000000000000008</c:v>
                </c:pt>
                <c:pt idx="4">
                  <c:v>0.5</c:v>
                </c:pt>
                <c:pt idx="5">
                  <c:v>22.266666666666666</c:v>
                </c:pt>
                <c:pt idx="6">
                  <c:v>22.233333333333324</c:v>
                </c:pt>
                <c:pt idx="7">
                  <c:v>26.400000000000002</c:v>
                </c:pt>
                <c:pt idx="8">
                  <c:v>5.8333333333333339</c:v>
                </c:pt>
                <c:pt idx="9">
                  <c:v>7.4000000000000012</c:v>
                </c:pt>
                <c:pt idx="10">
                  <c:v>3.9</c:v>
                </c:pt>
                <c:pt idx="11">
                  <c:v>5.8999999999999995</c:v>
                </c:pt>
                <c:pt idx="12" formatCode="0.0">
                  <c:v>4.666666666666667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4520448"/>
        <c:axId val="283919488"/>
      </c:lineChart>
      <c:catAx>
        <c:axId val="2445204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5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283919488"/>
        <c:crosses val="autoZero"/>
        <c:auto val="1"/>
        <c:lblAlgn val="ctr"/>
        <c:lblOffset val="100"/>
        <c:noMultiLvlLbl val="0"/>
      </c:catAx>
      <c:valAx>
        <c:axId val="2839194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244520448"/>
        <c:crosses val="autoZero"/>
        <c:crossBetween val="between"/>
      </c:valAx>
      <c:spPr>
        <a:noFill/>
        <a:ln w="25410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0420756820670717E-2"/>
          <c:y val="3.476994619645439E-2"/>
          <c:w val="0.86548692010411543"/>
          <c:h val="0.810638500484079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Pt>
            <c:idx val="10"/>
            <c:invertIfNegative val="0"/>
            <c:bubble3D val="0"/>
            <c:spPr>
              <a:solidFill>
                <a:schemeClr val="accent1"/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2,6</a:t>
                    </a:r>
                    <a:endParaRPr lang="en-US" dirty="0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1,8</a:t>
                    </a:r>
                    <a:endParaRPr lang="en-US" dirty="0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2,6</a:t>
                    </a:r>
                    <a:endParaRPr lang="en-US" dirty="0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1,</a:t>
                    </a:r>
                    <a:r>
                      <a:rPr lang="ru-RU" dirty="0" smtClean="0"/>
                      <a:t>4</a:t>
                    </a:r>
                    <a:endParaRPr lang="en-US" dirty="0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2,</a:t>
                    </a:r>
                    <a:r>
                      <a:rPr lang="ru-RU" dirty="0" smtClean="0"/>
                      <a:t>4</a:t>
                    </a:r>
                    <a:endParaRPr lang="en-US" dirty="0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3.1473755632664617E-3"/>
                  <c:y val="0.11588250461135681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2,</a:t>
                    </a:r>
                    <a:r>
                      <a:rPr lang="ru-RU" dirty="0" smtClean="0"/>
                      <a:t>1</a:t>
                    </a:r>
                    <a:endParaRPr lang="en-US" dirty="0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1,9</a:t>
                    </a:r>
                    <a:endParaRPr lang="en-US" dirty="0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1.2918855094441161E-2"/>
                  <c:y val="2.6246719160105021E-2"/>
                </c:manualLayout>
              </c:layout>
              <c:spPr/>
              <c:txPr>
                <a:bodyPr/>
                <a:lstStyle/>
                <a:p>
                  <a:pPr>
                    <a:defRPr sz="995" b="1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95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Лист1!$A$2:$A$14</c:f>
              <c:numCache>
                <c:formatCode>General</c:formatCode>
                <c:ptCount val="1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</c:numCache>
            </c:numRef>
          </c:cat>
          <c:val>
            <c:numRef>
              <c:f>Лист1!$B$2:$B$14</c:f>
              <c:numCache>
                <c:formatCode>0.0</c:formatCode>
                <c:ptCount val="13"/>
                <c:pt idx="0">
                  <c:v>2.64</c:v>
                </c:pt>
                <c:pt idx="1">
                  <c:v>1.81</c:v>
                </c:pt>
                <c:pt idx="2">
                  <c:v>2.64</c:v>
                </c:pt>
                <c:pt idx="3">
                  <c:v>1.39</c:v>
                </c:pt>
                <c:pt idx="4">
                  <c:v>2.36</c:v>
                </c:pt>
                <c:pt idx="5">
                  <c:v>2.08</c:v>
                </c:pt>
                <c:pt idx="6">
                  <c:v>1.94</c:v>
                </c:pt>
                <c:pt idx="7">
                  <c:v>2.5</c:v>
                </c:pt>
                <c:pt idx="8">
                  <c:v>2.5</c:v>
                </c:pt>
                <c:pt idx="9">
                  <c:v>2.5</c:v>
                </c:pt>
                <c:pt idx="10">
                  <c:v>2.2999999999999998</c:v>
                </c:pt>
                <c:pt idx="11">
                  <c:v>1.1000000000000001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9836800"/>
        <c:axId val="108622336"/>
      </c:barChart>
      <c:lineChart>
        <c:grouping val="stacke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>Ряд 3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Pt>
            <c:idx val="3"/>
            <c:bubble3D val="0"/>
            <c:spPr>
              <a:ln>
                <a:noFill/>
              </a:ln>
            </c:spPr>
          </c:dPt>
          <c:dLbls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dLbl>
              <c:idx val="10"/>
              <c:layout>
                <c:manualLayout>
                  <c:x val="-5.4905134151374803E-2"/>
                  <c:y val="-3.67454068241469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1.6148568868051445E-2"/>
                  <c:y val="0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8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Лист1!$A$2:$A$14</c:f>
              <c:numCache>
                <c:formatCode>General</c:formatCode>
                <c:ptCount val="1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</c:numCache>
            </c:numRef>
          </c:cat>
          <c:val>
            <c:numRef>
              <c:f>Лист1!$C$2:$C$14</c:f>
              <c:numCache>
                <c:formatCode>General</c:formatCode>
                <c:ptCount val="13"/>
                <c:pt idx="3" formatCode="0.0">
                  <c:v>2.3633333333333333</c:v>
                </c:pt>
                <c:pt idx="4" formatCode="0.0">
                  <c:v>1.9466666666666665</c:v>
                </c:pt>
                <c:pt idx="5" formatCode="0.0">
                  <c:v>2.1300000000000003</c:v>
                </c:pt>
                <c:pt idx="6" formatCode="0.0">
                  <c:v>1.9433333333333334</c:v>
                </c:pt>
                <c:pt idx="7" formatCode="0.0">
                  <c:v>2.1266666666666665</c:v>
                </c:pt>
                <c:pt idx="8" formatCode="0.0">
                  <c:v>2.1733333333333333</c:v>
                </c:pt>
                <c:pt idx="9" formatCode="0.0">
                  <c:v>2.313333333333333</c:v>
                </c:pt>
                <c:pt idx="10" formatCode="0.0">
                  <c:v>2.5</c:v>
                </c:pt>
                <c:pt idx="11" formatCode="0.0">
                  <c:v>2.4333333333333331</c:v>
                </c:pt>
                <c:pt idx="12" formatCode="0.0">
                  <c:v>1.9666666666666668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9836800"/>
        <c:axId val="108622336"/>
      </c:lineChart>
      <c:catAx>
        <c:axId val="229836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08622336"/>
        <c:crosses val="autoZero"/>
        <c:auto val="1"/>
        <c:lblAlgn val="ctr"/>
        <c:lblOffset val="100"/>
        <c:noMultiLvlLbl val="0"/>
      </c:catAx>
      <c:valAx>
        <c:axId val="108622336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1095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229836800"/>
        <c:crosses val="autoZero"/>
        <c:crossBetween val="between"/>
      </c:valAx>
      <c:spPr>
        <a:noFill/>
        <a:ln w="2538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0420668337298254E-2"/>
          <c:y val="3.4769758148237913E-2"/>
          <c:w val="0.86548692010411543"/>
          <c:h val="0.810638500484079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1F497D">
                <a:lumMod val="60000"/>
                <a:lumOff val="40000"/>
              </a:srgbClr>
            </a:solidFill>
          </c:spPr>
          <c:invertIfNegative val="0"/>
          <c:dPt>
            <c:idx val="10"/>
            <c:invertIfNegative val="0"/>
            <c:bubble3D val="0"/>
            <c:spPr>
              <a:solidFill>
                <a:srgbClr val="1F497D">
                  <a:lumMod val="60000"/>
                  <a:lumOff val="40000"/>
                </a:srgbClr>
              </a:solidFill>
            </c:spPr>
          </c:dPt>
          <c:dLbls>
            <c:dLbl>
              <c:idx val="4"/>
              <c:layout>
                <c:manualLayout>
                  <c:x val="1.2598425196850407E-2"/>
                  <c:y val="5.040958782421912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1493582987166266E-3"/>
                  <c:y val="2.014557653882214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3.1496062992126092E-3"/>
                  <c:y val="5.545054660664088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6.2992125984252124E-3"/>
                  <c:y val="0.17139259860234471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"/>
                  <c:y val="6.049150538906277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3.2312721814458192E-3"/>
                  <c:y val="7.3539082837764835E-2"/>
                </c:manualLayout>
              </c:layout>
              <c:spPr/>
              <c:txPr>
                <a:bodyPr/>
                <a:lstStyle/>
                <a:p>
                  <a:pPr>
                    <a:defRPr sz="1001" b="1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0"/>
                  <c:y val="0.1208142075191851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1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Лист1!$A$2:$A$14</c:f>
              <c:numCache>
                <c:formatCode>General</c:formatCode>
                <c:ptCount val="1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</c:numCache>
            </c:num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10.4</c:v>
                </c:pt>
                <c:pt idx="1">
                  <c:v>9.3000000000000007</c:v>
                </c:pt>
                <c:pt idx="2">
                  <c:v>7.2</c:v>
                </c:pt>
                <c:pt idx="3">
                  <c:v>5.8</c:v>
                </c:pt>
                <c:pt idx="4">
                  <c:v>6.5</c:v>
                </c:pt>
                <c:pt idx="5">
                  <c:v>3</c:v>
                </c:pt>
                <c:pt idx="6">
                  <c:v>4</c:v>
                </c:pt>
                <c:pt idx="7">
                  <c:v>4.9000000000000004</c:v>
                </c:pt>
                <c:pt idx="8">
                  <c:v>2.8</c:v>
                </c:pt>
                <c:pt idx="9">
                  <c:v>1.9000000000000001</c:v>
                </c:pt>
                <c:pt idx="10">
                  <c:v>2.9</c:v>
                </c:pt>
                <c:pt idx="11">
                  <c:v>2.4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1338368"/>
        <c:axId val="115730112"/>
      </c:barChart>
      <c:lineChart>
        <c:grouping val="stacke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>Ряд 3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Pt>
            <c:idx val="3"/>
            <c:bubble3D val="0"/>
            <c:spPr>
              <a:ln>
                <a:noFill/>
              </a:ln>
            </c:spPr>
          </c:dPt>
          <c:dLbls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dLbl>
              <c:idx val="11"/>
              <c:layout>
                <c:manualLayout>
                  <c:x val="-1.6155088852988695E-2"/>
                  <c:y val="-1.05059968681780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-9.6930533117933326E-3"/>
                  <c:y val="-5.252791631268917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99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Лист1!$A$2:$A$14</c:f>
              <c:numCache>
                <c:formatCode>General</c:formatCode>
                <c:ptCount val="1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</c:numCache>
            </c:numRef>
          </c:cat>
          <c:val>
            <c:numRef>
              <c:f>Лист1!$C$2:$C$14</c:f>
              <c:numCache>
                <c:formatCode>General</c:formatCode>
                <c:ptCount val="13"/>
                <c:pt idx="3" formatCode="0.0">
                  <c:v>8.9666666666666686</c:v>
                </c:pt>
                <c:pt idx="4" formatCode="0.0">
                  <c:v>7.4333333333333353</c:v>
                </c:pt>
                <c:pt idx="5" formatCode="0.0">
                  <c:v>6.5</c:v>
                </c:pt>
                <c:pt idx="6" formatCode="0.0">
                  <c:v>5.1000000000000005</c:v>
                </c:pt>
                <c:pt idx="7" formatCode="0.0">
                  <c:v>4.5</c:v>
                </c:pt>
                <c:pt idx="8" formatCode="0.0">
                  <c:v>3.9666666666666668</c:v>
                </c:pt>
                <c:pt idx="9" formatCode="0.0">
                  <c:v>3.9</c:v>
                </c:pt>
                <c:pt idx="10" formatCode="0.0">
                  <c:v>3.1999999999999997</c:v>
                </c:pt>
                <c:pt idx="11" formatCode="0.0">
                  <c:v>2.5333333333333332</c:v>
                </c:pt>
                <c:pt idx="12" formatCode="0.0">
                  <c:v>2.4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1338368"/>
        <c:axId val="115730112"/>
      </c:lineChart>
      <c:catAx>
        <c:axId val="2413383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899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15730112"/>
        <c:crosses val="autoZero"/>
        <c:auto val="1"/>
        <c:lblAlgn val="ctr"/>
        <c:lblOffset val="100"/>
        <c:noMultiLvlLbl val="0"/>
      </c:catAx>
      <c:valAx>
        <c:axId val="1157301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241338368"/>
        <c:crosses val="autoZero"/>
        <c:crossBetween val="between"/>
      </c:valAx>
      <c:spPr>
        <a:noFill/>
        <a:ln w="25415">
          <a:noFill/>
        </a:ln>
      </c:spPr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0420668337298185E-2"/>
          <c:y val="3.3189079711492757E-2"/>
          <c:w val="0.86548692010411543"/>
          <c:h val="0.8106385004840801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1F497D">
                <a:lumMod val="60000"/>
                <a:lumOff val="40000"/>
              </a:srgbClr>
            </a:solidFill>
          </c:spPr>
          <c:invertIfNegative val="0"/>
          <c:dPt>
            <c:idx val="10"/>
            <c:invertIfNegative val="0"/>
            <c:bubble3D val="0"/>
            <c:spPr>
              <a:solidFill>
                <a:srgbClr val="1F497D">
                  <a:lumMod val="60000"/>
                  <a:lumOff val="40000"/>
                </a:srgbClr>
              </a:solidFill>
            </c:spPr>
          </c:dPt>
          <c:dLbls>
            <c:dLbl>
              <c:idx val="1"/>
              <c:layout>
                <c:manualLayout>
                  <c:x val="-1.5747783495567165E-2"/>
                  <c:y val="2.016462048037448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2.015649054866919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3.1494516482296012E-3"/>
                  <c:y val="3.02347358230041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3.1493582987166266E-3"/>
                  <c:y val="3.52819373648822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6.4620355411954692E-3"/>
                  <c:y val="0.1207349081364831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0"/>
                  <c:y val="1.57480314960629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99" b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Лист1!$A$2:$A$14</c:f>
              <c:numCache>
                <c:formatCode>General</c:formatCode>
                <c:ptCount val="1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</c:numCache>
            </c:numRef>
          </c:cat>
          <c:val>
            <c:numRef>
              <c:f>Лист1!$B$2:$B$14</c:f>
              <c:numCache>
                <c:formatCode>0.0</c:formatCode>
                <c:ptCount val="13"/>
                <c:pt idx="0">
                  <c:v>0.77000000000000013</c:v>
                </c:pt>
                <c:pt idx="1">
                  <c:v>0.58000000000000007</c:v>
                </c:pt>
                <c:pt idx="2">
                  <c:v>0.68</c:v>
                </c:pt>
                <c:pt idx="3">
                  <c:v>0.55000000000000004</c:v>
                </c:pt>
                <c:pt idx="4">
                  <c:v>0.60000000000000009</c:v>
                </c:pt>
                <c:pt idx="5">
                  <c:v>0.81</c:v>
                </c:pt>
                <c:pt idx="6">
                  <c:v>0.56999999999999995</c:v>
                </c:pt>
                <c:pt idx="7">
                  <c:v>0.7400000000000001</c:v>
                </c:pt>
                <c:pt idx="8">
                  <c:v>0.63000000000000012</c:v>
                </c:pt>
                <c:pt idx="9">
                  <c:v>0.33000000000000007</c:v>
                </c:pt>
                <c:pt idx="10">
                  <c:v>0.55000000000000004</c:v>
                </c:pt>
                <c:pt idx="11">
                  <c:v>0.4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9838336"/>
        <c:axId val="115858176"/>
      </c:barChart>
      <c:lineChart>
        <c:grouping val="stacke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>Ряд 3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Pt>
            <c:idx val="3"/>
            <c:bubble3D val="0"/>
            <c:spPr>
              <a:ln>
                <a:noFill/>
              </a:ln>
            </c:spPr>
          </c:dPt>
          <c:dLbls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dLbl>
              <c:idx val="10"/>
              <c:layout>
                <c:manualLayout>
                  <c:x val="-3.8772213247172858E-2"/>
                  <c:y val="-6.299212598425198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99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Лист1!$A$2:$A$14</c:f>
              <c:numCache>
                <c:formatCode>General</c:formatCode>
                <c:ptCount val="1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</c:numCache>
            </c:numRef>
          </c:cat>
          <c:val>
            <c:numRef>
              <c:f>Лист1!$C$2:$C$14</c:f>
              <c:numCache>
                <c:formatCode>General</c:formatCode>
                <c:ptCount val="13"/>
                <c:pt idx="3" formatCode="0.0">
                  <c:v>0.67666666666666675</c:v>
                </c:pt>
                <c:pt idx="4" formatCode="0.0">
                  <c:v>0.6033333333333335</c:v>
                </c:pt>
                <c:pt idx="5" formatCode="0.0">
                  <c:v>0.6100000000000001</c:v>
                </c:pt>
                <c:pt idx="6" formatCode="0.0">
                  <c:v>0.65333333333333343</c:v>
                </c:pt>
                <c:pt idx="7" formatCode="0.0">
                  <c:v>0.66000000000000014</c:v>
                </c:pt>
                <c:pt idx="8" formatCode="0.0">
                  <c:v>0.70666666666666667</c:v>
                </c:pt>
                <c:pt idx="9" formatCode="0.0">
                  <c:v>0.64666666666666661</c:v>
                </c:pt>
                <c:pt idx="10" formatCode="0.0">
                  <c:v>0.56666666666666676</c:v>
                </c:pt>
                <c:pt idx="11" formatCode="0.0">
                  <c:v>0.5033333333333333</c:v>
                </c:pt>
                <c:pt idx="12" formatCode="0.0">
                  <c:v>0.42666666666666686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9838336"/>
        <c:axId val="115858176"/>
      </c:lineChart>
      <c:catAx>
        <c:axId val="2298383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49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15858176"/>
        <c:crosses val="autoZero"/>
        <c:auto val="1"/>
        <c:lblAlgn val="ctr"/>
        <c:lblOffset val="100"/>
        <c:noMultiLvlLbl val="0"/>
      </c:catAx>
      <c:valAx>
        <c:axId val="115858176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1099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229838336"/>
        <c:crosses val="autoZero"/>
        <c:crossBetween val="between"/>
      </c:valAx>
      <c:spPr>
        <a:noFill/>
        <a:ln w="25370">
          <a:noFill/>
        </a:ln>
      </c:spPr>
    </c:plotArea>
    <c:plotVisOnly val="1"/>
    <c:dispBlanksAs val="zero"/>
    <c:showDLblsOverMax val="0"/>
  </c:chart>
  <c:txPr>
    <a:bodyPr/>
    <a:lstStyle/>
    <a:p>
      <a:pPr>
        <a:defRPr sz="1796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6110064831506178E-2"/>
          <c:y val="9.7432887573895302E-2"/>
          <c:w val="0.86548692010411543"/>
          <c:h val="0.8106385004840799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1F497D">
                <a:lumMod val="60000"/>
                <a:lumOff val="40000"/>
              </a:srgbClr>
            </a:solidFill>
          </c:spPr>
          <c:invertIfNegative val="0"/>
          <c:dPt>
            <c:idx val="10"/>
            <c:invertIfNegative val="0"/>
            <c:bubble3D val="0"/>
            <c:spPr>
              <a:solidFill>
                <a:srgbClr val="1F497D">
                  <a:lumMod val="60000"/>
                  <a:lumOff val="40000"/>
                </a:srgbClr>
              </a:solidFill>
            </c:spPr>
          </c:dPt>
          <c:dLbls>
            <c:dLbl>
              <c:idx val="5"/>
              <c:layout>
                <c:manualLayout>
                  <c:x val="2.5398163644899672E-3"/>
                  <c:y val="2.718484495874726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spPr/>
              <c:txPr>
                <a:bodyPr/>
                <a:lstStyle/>
                <a:p>
                  <a:pPr>
                    <a:defRPr sz="1100" b="1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Лист1!$A$2:$A$14</c:f>
              <c:numCache>
                <c:formatCode>General</c:formatCode>
                <c:ptCount val="1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16.5</c:v>
                </c:pt>
                <c:pt idx="1">
                  <c:v>7.5</c:v>
                </c:pt>
                <c:pt idx="2">
                  <c:v>4.5</c:v>
                </c:pt>
                <c:pt idx="3">
                  <c:v>12.2</c:v>
                </c:pt>
                <c:pt idx="4">
                  <c:v>3.2</c:v>
                </c:pt>
                <c:pt idx="5">
                  <c:v>6.5</c:v>
                </c:pt>
                <c:pt idx="6">
                  <c:v>12.1</c:v>
                </c:pt>
                <c:pt idx="7">
                  <c:v>4.3</c:v>
                </c:pt>
                <c:pt idx="8">
                  <c:v>3</c:v>
                </c:pt>
                <c:pt idx="9">
                  <c:v>10.4</c:v>
                </c:pt>
                <c:pt idx="10">
                  <c:v>2</c:v>
                </c:pt>
                <c:pt idx="11">
                  <c:v>28.6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55133696"/>
        <c:axId val="152008896"/>
      </c:barChart>
      <c:lineChart>
        <c:grouping val="stacke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>Ряд 3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Pt>
            <c:idx val="1"/>
            <c:bubble3D val="0"/>
            <c:spPr>
              <a:ln>
                <a:noFill/>
              </a:ln>
            </c:spPr>
          </c:dPt>
          <c:dPt>
            <c:idx val="2"/>
            <c:bubble3D val="0"/>
            <c:spPr>
              <a:ln>
                <a:noFill/>
              </a:ln>
            </c:spPr>
          </c:dPt>
          <c:dPt>
            <c:idx val="3"/>
            <c:bubble3D val="0"/>
            <c:spPr>
              <a:ln>
                <a:noFill/>
              </a:ln>
            </c:spPr>
          </c:dPt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dLbl>
              <c:idx val="10"/>
              <c:layout>
                <c:manualLayout>
                  <c:x val="-5.822416302765648E-3"/>
                  <c:y val="-3.8554216867469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Лист1!$A$2:$A$14</c:f>
              <c:numCache>
                <c:formatCode>General</c:formatCode>
                <c:ptCount val="1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Лист1!$C$2:$C$14</c:f>
              <c:numCache>
                <c:formatCode>General</c:formatCode>
                <c:ptCount val="13"/>
                <c:pt idx="3" formatCode="0.0">
                  <c:v>9.5</c:v>
                </c:pt>
                <c:pt idx="4" formatCode="0.0">
                  <c:v>8.0666666666666682</c:v>
                </c:pt>
                <c:pt idx="5" formatCode="0.0">
                  <c:v>6.6333333333333337</c:v>
                </c:pt>
                <c:pt idx="6" formatCode="0.0">
                  <c:v>7.3</c:v>
                </c:pt>
                <c:pt idx="7" formatCode="0.0">
                  <c:v>7.2666666666666666</c:v>
                </c:pt>
                <c:pt idx="8" formatCode="0.0">
                  <c:v>7.6333333333333346</c:v>
                </c:pt>
                <c:pt idx="9" formatCode="0.0">
                  <c:v>6.4666666666666668</c:v>
                </c:pt>
                <c:pt idx="10" formatCode="0.0">
                  <c:v>5.8999999999999995</c:v>
                </c:pt>
                <c:pt idx="11" formatCode="0.0">
                  <c:v>5.1333333333333346</c:v>
                </c:pt>
                <c:pt idx="12" formatCode="0.0">
                  <c:v>13.666666666666668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55133696"/>
        <c:axId val="152008896"/>
      </c:lineChart>
      <c:catAx>
        <c:axId val="2551336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5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52008896"/>
        <c:crosses val="autoZero"/>
        <c:auto val="1"/>
        <c:lblAlgn val="ctr"/>
        <c:lblOffset val="100"/>
        <c:noMultiLvlLbl val="0"/>
      </c:catAx>
      <c:valAx>
        <c:axId val="1520088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255133696"/>
        <c:crosses val="autoZero"/>
        <c:crossBetween val="between"/>
      </c:valAx>
      <c:spPr>
        <a:noFill/>
        <a:ln w="25395">
          <a:noFill/>
        </a:ln>
      </c:spPr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0420756820670717E-2"/>
          <c:y val="3.476994619645439E-2"/>
          <c:w val="0.86548692010411543"/>
          <c:h val="0.8106385004840801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1F497D">
                <a:lumMod val="60000"/>
                <a:lumOff val="40000"/>
              </a:srgbClr>
            </a:solidFill>
          </c:spPr>
          <c:invertIfNegative val="0"/>
          <c:dPt>
            <c:idx val="10"/>
            <c:invertIfNegative val="0"/>
            <c:bubble3D val="0"/>
            <c:spPr>
              <a:solidFill>
                <a:srgbClr val="1F497D">
                  <a:lumMod val="60000"/>
                  <a:lumOff val="40000"/>
                </a:srgbClr>
              </a:solidFill>
            </c:spPr>
          </c:dPt>
          <c:dLbls>
            <c:dLbl>
              <c:idx val="5"/>
              <c:layout>
                <c:manualLayout>
                  <c:x val="-3.4473468017632311E-4"/>
                  <c:y val="1.790225062712330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2.8684112931385342E-3"/>
                  <c:y val="1.9277108433734941E-2"/>
                </c:manualLayout>
              </c:layout>
              <c:spPr/>
              <c:txPr>
                <a:bodyPr/>
                <a:lstStyle/>
                <a:p>
                  <a:pPr>
                    <a:defRPr sz="1094" b="1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94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Лист1!$A$2:$A$14</c:f>
              <c:numCache>
                <c:formatCode>General</c:formatCode>
                <c:ptCount val="1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</c:numCache>
            </c:num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11</c:v>
                </c:pt>
                <c:pt idx="1">
                  <c:v>12.5</c:v>
                </c:pt>
                <c:pt idx="2">
                  <c:v>13.7</c:v>
                </c:pt>
                <c:pt idx="3">
                  <c:v>5.0999999999999996</c:v>
                </c:pt>
                <c:pt idx="4">
                  <c:v>8.5</c:v>
                </c:pt>
                <c:pt idx="5">
                  <c:v>7.5</c:v>
                </c:pt>
                <c:pt idx="6">
                  <c:v>8.7000000000000011</c:v>
                </c:pt>
                <c:pt idx="7">
                  <c:v>10.3</c:v>
                </c:pt>
                <c:pt idx="8">
                  <c:v>10</c:v>
                </c:pt>
                <c:pt idx="9">
                  <c:v>5</c:v>
                </c:pt>
                <c:pt idx="10">
                  <c:v>6.5</c:v>
                </c:pt>
                <c:pt idx="11">
                  <c:v>4.2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68235776"/>
        <c:axId val="152006592"/>
      </c:barChart>
      <c:lineChart>
        <c:grouping val="stacke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>Ряд 3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Pt>
            <c:idx val="1"/>
            <c:bubble3D val="0"/>
            <c:spPr>
              <a:ln>
                <a:noFill/>
              </a:ln>
            </c:spPr>
          </c:dPt>
          <c:dPt>
            <c:idx val="2"/>
            <c:bubble3D val="0"/>
            <c:spPr>
              <a:ln>
                <a:noFill/>
              </a:ln>
            </c:spPr>
          </c:dPt>
          <c:dPt>
            <c:idx val="3"/>
            <c:bubble3D val="0"/>
            <c:spPr>
              <a:ln>
                <a:noFill/>
              </a:ln>
            </c:spPr>
          </c:dPt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txPr>
              <a:bodyPr/>
              <a:lstStyle/>
              <a:p>
                <a:pPr>
                  <a:defRPr sz="10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Лист1!$A$2:$A$14</c:f>
              <c:numCache>
                <c:formatCode>General</c:formatCode>
                <c:ptCount val="1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</c:numCache>
            </c:numRef>
          </c:cat>
          <c:val>
            <c:numRef>
              <c:f>Лист1!$C$2:$C$14</c:f>
              <c:numCache>
                <c:formatCode>General</c:formatCode>
                <c:ptCount val="13"/>
                <c:pt idx="3" formatCode="0.0">
                  <c:v>12.4</c:v>
                </c:pt>
                <c:pt idx="4" formatCode="0.0">
                  <c:v>10.433333333333332</c:v>
                </c:pt>
                <c:pt idx="5" formatCode="0.0">
                  <c:v>9.1</c:v>
                </c:pt>
                <c:pt idx="6" formatCode="0.0">
                  <c:v>7.0333333333333359</c:v>
                </c:pt>
                <c:pt idx="7" formatCode="0.0">
                  <c:v>8.2333333333333307</c:v>
                </c:pt>
                <c:pt idx="8" formatCode="0.0">
                  <c:v>8.8333333333333357</c:v>
                </c:pt>
                <c:pt idx="9" formatCode="0.0">
                  <c:v>9.6666666666666679</c:v>
                </c:pt>
                <c:pt idx="10" formatCode="0.0">
                  <c:v>8.4333333333333336</c:v>
                </c:pt>
                <c:pt idx="11" formatCode="0.0">
                  <c:v>7.166666666666667</c:v>
                </c:pt>
                <c:pt idx="12" formatCode="0.0">
                  <c:v>5.2333333333333343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68235776"/>
        <c:axId val="152006592"/>
      </c:lineChart>
      <c:catAx>
        <c:axId val="4682357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44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52006592"/>
        <c:crosses val="autoZero"/>
        <c:auto val="1"/>
        <c:lblAlgn val="ctr"/>
        <c:lblOffset val="100"/>
        <c:noMultiLvlLbl val="0"/>
      </c:catAx>
      <c:valAx>
        <c:axId val="1520065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94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468235776"/>
        <c:crosses val="autoZero"/>
        <c:crossBetween val="between"/>
      </c:valAx>
      <c:spPr>
        <a:noFill/>
        <a:ln w="25395">
          <a:noFill/>
        </a:ln>
      </c:spPr>
    </c:plotArea>
    <c:plotVisOnly val="1"/>
    <c:dispBlanksAs val="zero"/>
    <c:showDLblsOverMax val="0"/>
  </c:chart>
  <c:txPr>
    <a:bodyPr/>
    <a:lstStyle/>
    <a:p>
      <a:pPr>
        <a:defRPr sz="1788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128644729907333E-2"/>
          <c:y val="3.1851484559392296E-2"/>
          <c:w val="0.86548692010411543"/>
          <c:h val="0.810638500484077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Lbls>
            <c:dLbl>
              <c:idx val="5"/>
              <c:layout>
                <c:manualLayout>
                  <c:x val="-9.9161146283019862E-7"/>
                  <c:y val="1.51264404292032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Лист1!$A$2:$A$14</c:f>
              <c:numCache>
                <c:formatCode>General</c:formatCode>
                <c:ptCount val="1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</c:numCache>
            </c:numRef>
          </c:cat>
          <c:val>
            <c:numRef>
              <c:f>Лист1!$B$2:$B$14</c:f>
              <c:numCache>
                <c:formatCode>0.0</c:formatCode>
                <c:ptCount val="13"/>
                <c:pt idx="0">
                  <c:v>2.2999999999999998</c:v>
                </c:pt>
                <c:pt idx="1">
                  <c:v>7.8</c:v>
                </c:pt>
                <c:pt idx="2">
                  <c:v>8.7000000000000011</c:v>
                </c:pt>
                <c:pt idx="3">
                  <c:v>32.1</c:v>
                </c:pt>
                <c:pt idx="4">
                  <c:v>0.15000000000000002</c:v>
                </c:pt>
                <c:pt idx="5">
                  <c:v>6.6</c:v>
                </c:pt>
                <c:pt idx="6">
                  <c:v>50</c:v>
                </c:pt>
                <c:pt idx="7">
                  <c:v>13.3</c:v>
                </c:pt>
                <c:pt idx="8">
                  <c:v>39.5</c:v>
                </c:pt>
                <c:pt idx="9">
                  <c:v>106.2</c:v>
                </c:pt>
                <c:pt idx="10">
                  <c:v>6.8</c:v>
                </c:pt>
                <c:pt idx="11">
                  <c:v>791.2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15689472"/>
        <c:axId val="164858688"/>
      </c:barChart>
      <c:lineChart>
        <c:grouping val="stacke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marker>
            <c:symbol val="none"/>
          </c:marker>
          <c:dPt>
            <c:idx val="1"/>
            <c:bubble3D val="0"/>
            <c:spPr>
              <a:ln>
                <a:noFill/>
              </a:ln>
            </c:spPr>
          </c:dPt>
          <c:dPt>
            <c:idx val="2"/>
            <c:bubble3D val="0"/>
            <c:spPr>
              <a:ln>
                <a:noFill/>
              </a:ln>
            </c:spPr>
          </c:dPt>
          <c:dPt>
            <c:idx val="3"/>
            <c:bubble3D val="0"/>
            <c:spPr>
              <a:ln>
                <a:noFill/>
              </a:ln>
            </c:spPr>
          </c:dPt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dLbl>
              <c:idx val="10"/>
              <c:layout>
                <c:manualLayout>
                  <c:x val="-6.2967327889716998E-2"/>
                  <c:y val="-7.052896725440810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53,0</a:t>
                    </a:r>
                    <a:endParaRPr lang="en-US" dirty="0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3.1483671749752088E-3"/>
                  <c:y val="-3.0226700251889171E-2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50,8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0" sourceLinked="0"/>
            <c:txPr>
              <a:bodyPr/>
              <a:lstStyle/>
              <a:p>
                <a:pPr>
                  <a:defRPr sz="105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Лист1!$A$2:$A$14</c:f>
              <c:numCache>
                <c:formatCode>General</c:formatCode>
                <c:ptCount val="1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</c:numCache>
            </c:numRef>
          </c:cat>
          <c:val>
            <c:numRef>
              <c:f>Лист1!$C$2:$C$14</c:f>
              <c:numCache>
                <c:formatCode>General</c:formatCode>
                <c:ptCount val="13"/>
                <c:pt idx="3" formatCode="0.0">
                  <c:v>6.2666666666666666</c:v>
                </c:pt>
                <c:pt idx="4" formatCode="0.0">
                  <c:v>16.2</c:v>
                </c:pt>
                <c:pt idx="5" formatCode="0.0">
                  <c:v>13.65</c:v>
                </c:pt>
                <c:pt idx="6" formatCode="0.0">
                  <c:v>12.950000000000003</c:v>
                </c:pt>
                <c:pt idx="7" formatCode="0.0">
                  <c:v>18.916666666666668</c:v>
                </c:pt>
                <c:pt idx="8" formatCode="0.0">
                  <c:v>23.3</c:v>
                </c:pt>
                <c:pt idx="9" formatCode="0.0">
                  <c:v>34.266666666666652</c:v>
                </c:pt>
                <c:pt idx="10" formatCode="0.0">
                  <c:v>53</c:v>
                </c:pt>
                <c:pt idx="11" formatCode="0.0">
                  <c:v>50.833333333333336</c:v>
                </c:pt>
                <c:pt idx="12" formatCode="0.0">
                  <c:v>301.40000000000003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5689472"/>
        <c:axId val="164858688"/>
      </c:lineChart>
      <c:catAx>
        <c:axId val="315689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64858688"/>
        <c:crosses val="autoZero"/>
        <c:auto val="1"/>
        <c:lblAlgn val="ctr"/>
        <c:lblOffset val="100"/>
        <c:noMultiLvlLbl val="0"/>
      </c:catAx>
      <c:valAx>
        <c:axId val="164858688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15689472"/>
        <c:crosses val="autoZero"/>
        <c:crossBetween val="between"/>
      </c:valAx>
      <c:spPr>
        <a:noFill/>
        <a:ln w="25410">
          <a:noFill/>
        </a:ln>
      </c:spPr>
    </c:plotArea>
    <c:plotVisOnly val="1"/>
    <c:dispBlanksAs val="zero"/>
    <c:showDLblsOverMax val="0"/>
  </c:chart>
  <c:txPr>
    <a:bodyPr/>
    <a:lstStyle/>
    <a:p>
      <a:pPr>
        <a:defRPr sz="1807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0420756820670717E-2"/>
          <c:y val="3.476994619645439E-2"/>
          <c:w val="0.86548692010411543"/>
          <c:h val="0.8106385004840779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Lbls>
            <c:dLbl>
              <c:idx val="4"/>
              <c:layout>
                <c:manualLayout>
                  <c:x val="0"/>
                  <c:y val="1.007556675062971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</c:numCache>
            </c:numRef>
          </c:cat>
          <c:val>
            <c:numRef>
              <c:f>Лист1!$B$2:$B$8</c:f>
              <c:numCache>
                <c:formatCode>0.0</c:formatCode>
                <c:ptCount val="7"/>
                <c:pt idx="0">
                  <c:v>28.4</c:v>
                </c:pt>
                <c:pt idx="1">
                  <c:v>13.9</c:v>
                </c:pt>
                <c:pt idx="2">
                  <c:v>164</c:v>
                </c:pt>
                <c:pt idx="3">
                  <c:v>76</c:v>
                </c:pt>
                <c:pt idx="4">
                  <c:v>68.75</c:v>
                </c:pt>
                <c:pt idx="5">
                  <c:v>14.9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4519936"/>
        <c:axId val="283918336"/>
      </c:barChart>
      <c:lineChart>
        <c:grouping val="stacke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marker>
            <c:symbol val="none"/>
          </c:marker>
          <c:dPt>
            <c:idx val="1"/>
            <c:bubble3D val="0"/>
            <c:spPr>
              <a:ln>
                <a:noFill/>
              </a:ln>
            </c:spPr>
          </c:dPt>
          <c:dPt>
            <c:idx val="2"/>
            <c:bubble3D val="0"/>
            <c:spPr>
              <a:ln>
                <a:noFill/>
              </a:ln>
            </c:spPr>
          </c:dPt>
          <c:dPt>
            <c:idx val="3"/>
            <c:bubble3D val="0"/>
            <c:spPr>
              <a:ln>
                <a:noFill/>
              </a:ln>
            </c:spPr>
          </c:dPt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layout>
                <c:manualLayout>
                  <c:x val="-2.2038818127752834E-2"/>
                  <c:y val="-8.060493068089422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9.4451015249253957E-3"/>
                  <c:y val="-2.51889168765743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1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</c:numCache>
            </c:numRef>
          </c:cat>
          <c:val>
            <c:numRef>
              <c:f>Лист1!$C$2:$C$8</c:f>
              <c:numCache>
                <c:formatCode>General</c:formatCode>
                <c:ptCount val="7"/>
                <c:pt idx="3" formatCode="0.0">
                  <c:v>68.766666666666666</c:v>
                </c:pt>
                <c:pt idx="4" formatCode="0.0">
                  <c:v>84.633333333333326</c:v>
                </c:pt>
                <c:pt idx="5" formatCode="0.0">
                  <c:v>102.91666666666669</c:v>
                </c:pt>
                <c:pt idx="6" formatCode="0.0">
                  <c:v>53.216666666666647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4519936"/>
        <c:axId val="283918336"/>
      </c:lineChart>
      <c:catAx>
        <c:axId val="244519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5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283918336"/>
        <c:crosses val="autoZero"/>
        <c:auto val="1"/>
        <c:lblAlgn val="ctr"/>
        <c:lblOffset val="100"/>
        <c:noMultiLvlLbl val="0"/>
      </c:catAx>
      <c:valAx>
        <c:axId val="283918336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244519936"/>
        <c:crosses val="autoZero"/>
        <c:crossBetween val="between"/>
      </c:valAx>
      <c:spPr>
        <a:noFill/>
        <a:ln w="25410">
          <a:noFill/>
        </a:ln>
      </c:spPr>
    </c:plotArea>
    <c:plotVisOnly val="1"/>
    <c:dispBlanksAs val="zero"/>
    <c:showDLblsOverMax val="0"/>
  </c:chart>
  <c:txPr>
    <a:bodyPr/>
    <a:lstStyle/>
    <a:p>
      <a:pPr>
        <a:defRPr sz="1808"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0420756820670717E-2"/>
          <c:y val="3.476994619645439E-2"/>
          <c:w val="0.86548692010411543"/>
          <c:h val="0.8106385004840779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Lbls>
            <c:dLbl>
              <c:idx val="5"/>
              <c:layout>
                <c:manualLayout>
                  <c:x val="2.4800049600099452E-7"/>
                  <c:y val="-3.530497006781875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3.1496062992124835E-3"/>
                  <c:y val="0.105860134430859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Лист1!$A$2:$A$10</c:f>
              <c:numCache>
                <c:formatCode>General</c:formatCode>
                <c:ptCount val="9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</c:numCache>
            </c:numRef>
          </c:cat>
          <c:val>
            <c:numRef>
              <c:f>Лист1!$B$2:$B$10</c:f>
              <c:numCache>
                <c:formatCode>0.0</c:formatCode>
                <c:ptCount val="9"/>
                <c:pt idx="0">
                  <c:v>13.25</c:v>
                </c:pt>
                <c:pt idx="1">
                  <c:v>11.229999999999999</c:v>
                </c:pt>
                <c:pt idx="2">
                  <c:v>9.5</c:v>
                </c:pt>
                <c:pt idx="3">
                  <c:v>7.3</c:v>
                </c:pt>
                <c:pt idx="4">
                  <c:v>26.5</c:v>
                </c:pt>
                <c:pt idx="5">
                  <c:v>12.05</c:v>
                </c:pt>
                <c:pt idx="6">
                  <c:v>37.53</c:v>
                </c:pt>
                <c:pt idx="7">
                  <c:v>23.8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4520960"/>
        <c:axId val="153831104"/>
      </c:barChart>
      <c:lineChart>
        <c:grouping val="stacke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marker>
            <c:symbol val="none"/>
          </c:marker>
          <c:dPt>
            <c:idx val="1"/>
            <c:bubble3D val="0"/>
            <c:spPr>
              <a:ln>
                <a:noFill/>
              </a:ln>
            </c:spPr>
          </c:dPt>
          <c:dPt>
            <c:idx val="2"/>
            <c:bubble3D val="0"/>
            <c:spPr>
              <a:ln>
                <a:noFill/>
              </a:ln>
            </c:spPr>
          </c:dPt>
          <c:dPt>
            <c:idx val="3"/>
            <c:bubble3D val="0"/>
            <c:spPr>
              <a:ln>
                <a:noFill/>
              </a:ln>
            </c:spPr>
          </c:dPt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smtClean="0"/>
                      <a:t>15,</a:t>
                    </a:r>
                    <a:r>
                      <a:rPr lang="ru-RU" smtClean="0"/>
                      <a:t>3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1.8897637795275594E-2"/>
                  <c:y val="-5.0409587824219039E-2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25,</a:t>
                    </a:r>
                    <a:r>
                      <a:rPr lang="ru-RU" smtClean="0"/>
                      <a:t>4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0" sourceLinked="0"/>
            <c:txPr>
              <a:bodyPr/>
              <a:lstStyle/>
              <a:p>
                <a:pPr>
                  <a:defRPr sz="11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Лист1!$A$2:$A$10</c:f>
              <c:numCache>
                <c:formatCode>General</c:formatCode>
                <c:ptCount val="9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</c:numCache>
            </c:numRef>
          </c:cat>
          <c:val>
            <c:numRef>
              <c:f>Лист1!$C$2:$C$10</c:f>
              <c:numCache>
                <c:formatCode>General</c:formatCode>
                <c:ptCount val="9"/>
                <c:pt idx="3" formatCode="0.0">
                  <c:v>11.326666666666672</c:v>
                </c:pt>
                <c:pt idx="4" formatCode="0.0">
                  <c:v>9.3433333333333337</c:v>
                </c:pt>
                <c:pt idx="5" formatCode="0.0">
                  <c:v>14.433333333333332</c:v>
                </c:pt>
                <c:pt idx="6" formatCode="0.0">
                  <c:v>15.283333333333331</c:v>
                </c:pt>
                <c:pt idx="7" formatCode="0.0">
                  <c:v>25.36</c:v>
                </c:pt>
                <c:pt idx="8" formatCode="0.0">
                  <c:v>24.459999999999994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4520960"/>
        <c:axId val="153831104"/>
      </c:lineChart>
      <c:catAx>
        <c:axId val="2445209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5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53831104"/>
        <c:crosses val="autoZero"/>
        <c:auto val="1"/>
        <c:lblAlgn val="ctr"/>
        <c:lblOffset val="100"/>
        <c:noMultiLvlLbl val="0"/>
      </c:catAx>
      <c:valAx>
        <c:axId val="153831104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244520960"/>
        <c:crosses val="autoZero"/>
        <c:crossBetween val="between"/>
      </c:valAx>
      <c:spPr>
        <a:noFill/>
        <a:ln w="25395">
          <a:noFill/>
        </a:ln>
      </c:spPr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418A5-84CC-4D6E-8AED-9A873F9A210C}" type="datetimeFigureOut">
              <a:rPr lang="ru-RU" smtClean="0"/>
              <a:pPr/>
              <a:t>05.04.2017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441D-E299-4F83-813A-B3DF009B30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1458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418A5-84CC-4D6E-8AED-9A873F9A210C}" type="datetimeFigureOut">
              <a:rPr lang="ru-RU" smtClean="0"/>
              <a:pPr/>
              <a:t>05.04.2017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441D-E299-4F83-813A-B3DF009B30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4854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418A5-84CC-4D6E-8AED-9A873F9A210C}" type="datetimeFigureOut">
              <a:rPr lang="ru-RU" smtClean="0"/>
              <a:pPr/>
              <a:t>05.04.2017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441D-E299-4F83-813A-B3DF009B30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6027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418A5-84CC-4D6E-8AED-9A873F9A210C}" type="datetimeFigureOut">
              <a:rPr lang="ru-RU" smtClean="0"/>
              <a:pPr/>
              <a:t>05.04.2017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441D-E299-4F83-813A-B3DF009B30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5577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418A5-84CC-4D6E-8AED-9A873F9A210C}" type="datetimeFigureOut">
              <a:rPr lang="ru-RU" smtClean="0"/>
              <a:pPr/>
              <a:t>05.04.2017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441D-E299-4F83-813A-B3DF009B30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7094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418A5-84CC-4D6E-8AED-9A873F9A210C}" type="datetimeFigureOut">
              <a:rPr lang="ru-RU" smtClean="0"/>
              <a:pPr/>
              <a:t>05.04.2017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441D-E299-4F83-813A-B3DF009B30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672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418A5-84CC-4D6E-8AED-9A873F9A210C}" type="datetimeFigureOut">
              <a:rPr lang="ru-RU" smtClean="0"/>
              <a:pPr/>
              <a:t>05.04.2017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441D-E299-4F83-813A-B3DF009B30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5865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418A5-84CC-4D6E-8AED-9A873F9A210C}" type="datetimeFigureOut">
              <a:rPr lang="ru-RU" smtClean="0"/>
              <a:pPr/>
              <a:t>05.04.2017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441D-E299-4F83-813A-B3DF009B30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3185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418A5-84CC-4D6E-8AED-9A873F9A210C}" type="datetimeFigureOut">
              <a:rPr lang="ru-RU" smtClean="0"/>
              <a:pPr/>
              <a:t>05.04.2017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441D-E299-4F83-813A-B3DF009B30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2993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418A5-84CC-4D6E-8AED-9A873F9A210C}" type="datetimeFigureOut">
              <a:rPr lang="ru-RU" smtClean="0"/>
              <a:pPr/>
              <a:t>05.04.2017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441D-E299-4F83-813A-B3DF009B30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6176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418A5-84CC-4D6E-8AED-9A873F9A210C}" type="datetimeFigureOut">
              <a:rPr lang="ru-RU" smtClean="0"/>
              <a:pPr/>
              <a:t>05.04.2017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441D-E299-4F83-813A-B3DF009B30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9565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2418A5-84CC-4D6E-8AED-9A873F9A210C}" type="datetimeFigureOut">
              <a:rPr lang="ru-RU" smtClean="0"/>
              <a:pPr/>
              <a:t>05.04.2017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0441D-E299-4F83-813A-B3DF009B30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7698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0.xml"/><Relationship Id="rId4" Type="http://schemas.openxmlformats.org/officeDocument/2006/relationships/chart" Target="../charts/char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7233402"/>
              </p:ext>
            </p:extLst>
          </p:nvPr>
        </p:nvGraphicFramePr>
        <p:xfrm>
          <a:off x="5064125" y="1103313"/>
          <a:ext cx="3930650" cy="2419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147" name="TextBox 4"/>
          <p:cNvSpPr txBox="1">
            <a:spLocks noChangeArrowheads="1"/>
          </p:cNvSpPr>
          <p:nvPr/>
        </p:nvSpPr>
        <p:spPr bwMode="auto">
          <a:xfrm>
            <a:off x="125413" y="-4763"/>
            <a:ext cx="896461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Фоновый риск аварий в отраслях НГК </a:t>
            </a:r>
            <a:endParaRPr lang="ru-RU" alt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8" name="TextBox 5"/>
          <p:cNvSpPr txBox="1">
            <a:spLocks noChangeArrowheads="1"/>
          </p:cNvSpPr>
          <p:nvPr/>
        </p:nvSpPr>
        <p:spPr bwMode="auto">
          <a:xfrm>
            <a:off x="8324850" y="981075"/>
            <a:ext cx="6492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НХ</a:t>
            </a:r>
          </a:p>
        </p:txBody>
      </p:sp>
      <p:graphicFrame>
        <p:nvGraphicFramePr>
          <p:cNvPr id="2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1928131"/>
              </p:ext>
            </p:extLst>
          </p:nvPr>
        </p:nvGraphicFramePr>
        <p:xfrm>
          <a:off x="385763" y="1030288"/>
          <a:ext cx="3932237" cy="2419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50" name="TextBox 8"/>
          <p:cNvSpPr txBox="1">
            <a:spLocks noChangeArrowheads="1"/>
          </p:cNvSpPr>
          <p:nvPr/>
        </p:nvSpPr>
        <p:spPr bwMode="auto">
          <a:xfrm>
            <a:off x="3849688" y="1064543"/>
            <a:ext cx="5032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НД</a:t>
            </a:r>
          </a:p>
        </p:txBody>
      </p:sp>
      <p:graphicFrame>
        <p:nvGraphicFramePr>
          <p:cNvPr id="4" name="Диаграмма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245680"/>
              </p:ext>
            </p:extLst>
          </p:nvPr>
        </p:nvGraphicFramePr>
        <p:xfrm>
          <a:off x="446088" y="3624263"/>
          <a:ext cx="3930650" cy="2417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152" name="TextBox 15"/>
          <p:cNvSpPr txBox="1">
            <a:spLocks noChangeArrowheads="1"/>
          </p:cNvSpPr>
          <p:nvPr/>
        </p:nvSpPr>
        <p:spPr bwMode="auto">
          <a:xfrm>
            <a:off x="8388350" y="3284538"/>
            <a:ext cx="431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ГС</a:t>
            </a:r>
          </a:p>
        </p:txBody>
      </p:sp>
      <p:graphicFrame>
        <p:nvGraphicFramePr>
          <p:cNvPr id="5" name="Диаграмма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0511175"/>
              </p:ext>
            </p:extLst>
          </p:nvPr>
        </p:nvGraphicFramePr>
        <p:xfrm>
          <a:off x="5016988" y="3560763"/>
          <a:ext cx="3957150" cy="25756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537075" y="1130300"/>
            <a:ext cx="611188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050" dirty="0">
                <a:solidFill>
                  <a:prstClr val="black"/>
                </a:solidFill>
                <a:cs typeface="Times New Roman" pitchFamily="18" charset="0"/>
              </a:rPr>
              <a:t>*10</a:t>
            </a:r>
            <a:r>
              <a:rPr lang="ru-RU" sz="1050" baseline="30000" dirty="0">
                <a:solidFill>
                  <a:prstClr val="black"/>
                </a:solidFill>
                <a:cs typeface="Times New Roman" pitchFamily="18" charset="0"/>
              </a:rPr>
              <a:t>-3</a:t>
            </a:r>
            <a:endParaRPr lang="ru-RU" sz="105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0638" y="979488"/>
            <a:ext cx="611187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050" dirty="0">
                <a:solidFill>
                  <a:prstClr val="black"/>
                </a:solidFill>
                <a:cs typeface="Times New Roman" pitchFamily="18" charset="0"/>
              </a:rPr>
              <a:t>*10</a:t>
            </a:r>
            <a:r>
              <a:rPr lang="ru-RU" sz="1050" baseline="30000" dirty="0">
                <a:solidFill>
                  <a:prstClr val="black"/>
                </a:solidFill>
                <a:cs typeface="Times New Roman" pitchFamily="18" charset="0"/>
              </a:rPr>
              <a:t>-3</a:t>
            </a:r>
            <a:endParaRPr lang="ru-RU" sz="105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79388" y="3357563"/>
            <a:ext cx="611187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050" dirty="0">
                <a:solidFill>
                  <a:prstClr val="black"/>
                </a:solidFill>
                <a:cs typeface="Times New Roman" pitchFamily="18" charset="0"/>
              </a:rPr>
              <a:t>*10</a:t>
            </a:r>
            <a:r>
              <a:rPr lang="ru-RU" sz="1050" baseline="30000" dirty="0">
                <a:solidFill>
                  <a:prstClr val="black"/>
                </a:solidFill>
                <a:cs typeface="Times New Roman" pitchFamily="18" charset="0"/>
              </a:rPr>
              <a:t>-3</a:t>
            </a:r>
            <a:endParaRPr lang="ru-RU" sz="105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716463" y="3357563"/>
            <a:ext cx="611187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050" dirty="0">
                <a:solidFill>
                  <a:prstClr val="black"/>
                </a:solidFill>
                <a:cs typeface="Times New Roman" pitchFamily="18" charset="0"/>
              </a:rPr>
              <a:t>*10</a:t>
            </a:r>
            <a:r>
              <a:rPr lang="ru-RU" sz="1050" baseline="30000" dirty="0">
                <a:solidFill>
                  <a:prstClr val="black"/>
                </a:solidFill>
                <a:cs typeface="Times New Roman" pitchFamily="18" charset="0"/>
              </a:rPr>
              <a:t>-3</a:t>
            </a:r>
            <a:endParaRPr lang="ru-RU" sz="105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6158" name="TextBox 21"/>
          <p:cNvSpPr txBox="1">
            <a:spLocks noChangeArrowheads="1"/>
          </p:cNvSpPr>
          <p:nvPr/>
        </p:nvSpPr>
        <p:spPr bwMode="auto">
          <a:xfrm>
            <a:off x="3924300" y="3284538"/>
            <a:ext cx="5762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МТТ</a:t>
            </a:r>
          </a:p>
        </p:txBody>
      </p:sp>
      <p:sp>
        <p:nvSpPr>
          <p:cNvPr id="6159" name="TextBox 1"/>
          <p:cNvSpPr txBox="1">
            <a:spLocks noChangeArrowheads="1"/>
          </p:cNvSpPr>
          <p:nvPr/>
        </p:nvSpPr>
        <p:spPr bwMode="auto">
          <a:xfrm>
            <a:off x="327025" y="703263"/>
            <a:ext cx="8670925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altLang="ru-RU" sz="16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=[</a:t>
            </a:r>
            <a:r>
              <a:rPr lang="ru-RU" alt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к-во аварий за год</a:t>
            </a:r>
            <a:r>
              <a:rPr lang="en-US" alt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]/[</a:t>
            </a:r>
            <a:r>
              <a:rPr lang="ru-RU" alt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к-во ОПО</a:t>
            </a:r>
            <a:r>
              <a:rPr lang="en-US" alt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]*1000</a:t>
            </a:r>
            <a:r>
              <a:rPr lang="ru-RU" alt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16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ru-RU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60" name="TextBox 23"/>
          <p:cNvSpPr txBox="1">
            <a:spLocks noChangeArrowheads="1"/>
          </p:cNvSpPr>
          <p:nvPr/>
        </p:nvSpPr>
        <p:spPr bwMode="auto">
          <a:xfrm>
            <a:off x="5508625" y="2565400"/>
            <a:ext cx="1150938" cy="601663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1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1 аварию приходится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14 </a:t>
            </a:r>
            <a:r>
              <a:rPr lang="ru-RU" altLang="ru-RU" sz="11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инцидентов</a:t>
            </a:r>
          </a:p>
        </p:txBody>
      </p:sp>
      <p:sp>
        <p:nvSpPr>
          <p:cNvPr id="6161" name="TextBox 24"/>
          <p:cNvSpPr txBox="1">
            <a:spLocks noChangeArrowheads="1"/>
          </p:cNvSpPr>
          <p:nvPr/>
        </p:nvSpPr>
        <p:spPr bwMode="auto">
          <a:xfrm>
            <a:off x="811213" y="2543173"/>
            <a:ext cx="1150937" cy="600075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1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1 аварию приходится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765 </a:t>
            </a:r>
            <a:r>
              <a:rPr lang="ru-RU" altLang="ru-RU" sz="11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инцидентов</a:t>
            </a:r>
          </a:p>
        </p:txBody>
      </p:sp>
      <p:sp>
        <p:nvSpPr>
          <p:cNvPr id="6162" name="TextBox 25"/>
          <p:cNvSpPr txBox="1">
            <a:spLocks noChangeArrowheads="1"/>
          </p:cNvSpPr>
          <p:nvPr/>
        </p:nvSpPr>
        <p:spPr bwMode="auto">
          <a:xfrm>
            <a:off x="5292751" y="5229200"/>
            <a:ext cx="1152525" cy="600075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1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1 аварию приходится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26  </a:t>
            </a:r>
            <a:r>
              <a:rPr lang="ru-RU" altLang="ru-RU" sz="11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инцидентов</a:t>
            </a:r>
          </a:p>
        </p:txBody>
      </p:sp>
      <p:sp>
        <p:nvSpPr>
          <p:cNvPr id="6163" name="TextBox 26"/>
          <p:cNvSpPr txBox="1">
            <a:spLocks noChangeArrowheads="1"/>
          </p:cNvSpPr>
          <p:nvPr/>
        </p:nvSpPr>
        <p:spPr bwMode="auto">
          <a:xfrm>
            <a:off x="879475" y="5140325"/>
            <a:ext cx="1152525" cy="600075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1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1 аварию приходится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 </a:t>
            </a:r>
            <a:r>
              <a:rPr lang="ru-RU" altLang="ru-RU" sz="11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инцидентов</a:t>
            </a:r>
          </a:p>
        </p:txBody>
      </p:sp>
      <p:sp>
        <p:nvSpPr>
          <p:cNvPr id="6164" name="TextBox 27"/>
          <p:cNvSpPr txBox="1">
            <a:spLocks noChangeArrowheads="1"/>
          </p:cNvSpPr>
          <p:nvPr/>
        </p:nvSpPr>
        <p:spPr bwMode="auto">
          <a:xfrm>
            <a:off x="755650" y="6021388"/>
            <a:ext cx="75612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Средняя </a:t>
            </a:r>
            <a:r>
              <a:rPr lang="ru-RU" altLang="ru-RU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фоновая частота аварий</a:t>
            </a:r>
            <a:r>
              <a:rPr lang="en-US" altLang="ru-RU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 объектах нефтегазового комплекса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ru-RU" altLang="ru-RU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alt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2016 </a:t>
            </a:r>
            <a:r>
              <a:rPr lang="ru-RU" altLang="ru-RU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году -  </a:t>
            </a:r>
            <a:r>
              <a:rPr lang="ru-RU" altLang="ru-RU" sz="1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2,2*</a:t>
            </a:r>
            <a:r>
              <a:rPr lang="en-US" altLang="ru-RU" sz="1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altLang="ru-RU" sz="1400" b="1" baseline="30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-3</a:t>
            </a:r>
            <a:r>
              <a:rPr lang="ru-RU" altLang="ru-RU" sz="1400" b="1" baseline="30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400" baseline="30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ru-RU" altLang="ru-RU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прогноз </a:t>
            </a:r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alt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2017 </a:t>
            </a:r>
            <a:r>
              <a:rPr lang="ru-RU" altLang="ru-RU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году -  </a:t>
            </a:r>
            <a:r>
              <a:rPr lang="en-US" altLang="ru-RU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altLang="ru-RU" sz="1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,2</a:t>
            </a:r>
            <a:r>
              <a:rPr lang="en-US" altLang="ru-RU" sz="1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*10</a:t>
            </a:r>
            <a:r>
              <a:rPr lang="en-US" altLang="ru-RU" sz="1400" b="1" baseline="30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-3</a:t>
            </a:r>
            <a:r>
              <a:rPr lang="ru-RU" altLang="ru-RU" sz="1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400" b="1" baseline="30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ru-RU" altLang="ru-RU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6944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4632682"/>
              </p:ext>
            </p:extLst>
          </p:nvPr>
        </p:nvGraphicFramePr>
        <p:xfrm>
          <a:off x="4659313" y="1300163"/>
          <a:ext cx="4362450" cy="2635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171" name="TextBox 4"/>
          <p:cNvSpPr txBox="1">
            <a:spLocks noChangeArrowheads="1"/>
          </p:cNvSpPr>
          <p:nvPr/>
        </p:nvSpPr>
        <p:spPr bwMode="auto">
          <a:xfrm>
            <a:off x="1908175" y="115888"/>
            <a:ext cx="5832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Фоновый </a:t>
            </a:r>
            <a:r>
              <a:rPr lang="ru-RU" altLang="ru-RU" sz="2400" b="1">
                <a:latin typeface="Times New Roman" pitchFamily="18" charset="0"/>
                <a:cs typeface="Times New Roman" pitchFamily="18" charset="0"/>
              </a:rPr>
              <a:t>риск гибели в отраслях  НГК</a:t>
            </a:r>
          </a:p>
        </p:txBody>
      </p:sp>
      <p:graphicFrame>
        <p:nvGraphicFramePr>
          <p:cNvPr id="2" name="Диаграмма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669796"/>
              </p:ext>
            </p:extLst>
          </p:nvPr>
        </p:nvGraphicFramePr>
        <p:xfrm>
          <a:off x="130175" y="1527175"/>
          <a:ext cx="4427538" cy="2635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-3168650" y="4724400"/>
            <a:ext cx="468312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050" dirty="0">
                <a:cs typeface="Times New Roman" pitchFamily="18" charset="0"/>
              </a:rPr>
              <a:t>*10</a:t>
            </a:r>
            <a:r>
              <a:rPr lang="ru-RU" sz="1050" baseline="30000" dirty="0">
                <a:cs typeface="Times New Roman" pitchFamily="18" charset="0"/>
              </a:rPr>
              <a:t>-5</a:t>
            </a:r>
            <a:endParaRPr lang="ru-RU" sz="1050" dirty="0"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10100" y="1241425"/>
            <a:ext cx="468313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050" dirty="0">
                <a:cs typeface="Times New Roman" pitchFamily="18" charset="0"/>
              </a:rPr>
              <a:t>*10</a:t>
            </a:r>
            <a:r>
              <a:rPr lang="ru-RU" sz="1050" baseline="30000" dirty="0">
                <a:cs typeface="Times New Roman" pitchFamily="18" charset="0"/>
              </a:rPr>
              <a:t>-5</a:t>
            </a:r>
            <a:endParaRPr lang="ru-RU" sz="1050" dirty="0">
              <a:cs typeface="Times New Roman" pitchFamily="18" charset="0"/>
            </a:endParaRPr>
          </a:p>
        </p:txBody>
      </p:sp>
      <p:sp>
        <p:nvSpPr>
          <p:cNvPr id="7175" name="TextBox 15"/>
          <p:cNvSpPr txBox="1">
            <a:spLocks noChangeArrowheads="1"/>
          </p:cNvSpPr>
          <p:nvPr/>
        </p:nvSpPr>
        <p:spPr bwMode="auto">
          <a:xfrm>
            <a:off x="323850" y="4076700"/>
            <a:ext cx="8424863" cy="1159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Фоновый риск смертельных случаев на предприятиях нефтедобычи, нефтеперерабатывающих и нефтехимических производств и нефтепродуктообеспечения 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2016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году – </a:t>
            </a: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6,2*10</a:t>
            </a:r>
            <a:r>
              <a:rPr lang="ru-RU" altLang="ru-RU" sz="1600" b="1" baseline="30000" dirty="0" smtClean="0">
                <a:latin typeface="Times New Roman" pitchFamily="18" charset="0"/>
                <a:cs typeface="Times New Roman" pitchFamily="18" charset="0"/>
              </a:rPr>
              <a:t>-5           </a:t>
            </a:r>
            <a:r>
              <a:rPr lang="ru-RU" altLang="ru-RU" sz="1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прогноз </a:t>
            </a:r>
            <a:r>
              <a:rPr lang="ru-RU" altLang="ru-RU" sz="1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возрастания </a:t>
            </a:r>
            <a:r>
              <a:rPr lang="ru-RU" altLang="ru-RU" sz="1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2017 году до уровня в </a:t>
            </a: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9,5*10</a:t>
            </a:r>
            <a:r>
              <a:rPr lang="ru-RU" altLang="ru-RU" sz="1600" b="1" baseline="30000" dirty="0" smtClean="0">
                <a:latin typeface="Times New Roman" pitchFamily="18" charset="0"/>
                <a:cs typeface="Times New Roman" pitchFamily="18" charset="0"/>
              </a:rPr>
              <a:t>-5</a:t>
            </a:r>
            <a:endParaRPr lang="ru-RU" altLang="ru-RU" sz="1600" b="1" baseline="300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600" b="1" baseline="300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600" b="1" baseline="30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6" name="TextBox 11"/>
          <p:cNvSpPr txBox="1">
            <a:spLocks noChangeArrowheads="1"/>
          </p:cNvSpPr>
          <p:nvPr/>
        </p:nvSpPr>
        <p:spPr bwMode="auto">
          <a:xfrm>
            <a:off x="8101013" y="1182688"/>
            <a:ext cx="64928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200" b="1">
                <a:latin typeface="Times New Roman" pitchFamily="18" charset="0"/>
                <a:cs typeface="Times New Roman" pitchFamily="18" charset="0"/>
              </a:rPr>
              <a:t>НХ</a:t>
            </a:r>
          </a:p>
        </p:txBody>
      </p:sp>
      <p:sp>
        <p:nvSpPr>
          <p:cNvPr id="7177" name="TextBox 16"/>
          <p:cNvSpPr txBox="1">
            <a:spLocks noChangeArrowheads="1"/>
          </p:cNvSpPr>
          <p:nvPr/>
        </p:nvSpPr>
        <p:spPr bwMode="auto">
          <a:xfrm>
            <a:off x="3895725" y="1092200"/>
            <a:ext cx="5048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200" b="1">
                <a:latin typeface="Times New Roman" pitchFamily="18" charset="0"/>
                <a:cs typeface="Times New Roman" pitchFamily="18" charset="0"/>
              </a:rPr>
              <a:t>НД</a:t>
            </a:r>
          </a:p>
        </p:txBody>
      </p:sp>
      <p:sp>
        <p:nvSpPr>
          <p:cNvPr id="7178" name="TextBox 1"/>
          <p:cNvSpPr txBox="1">
            <a:spLocks noChangeArrowheads="1"/>
          </p:cNvSpPr>
          <p:nvPr/>
        </p:nvSpPr>
        <p:spPr bwMode="auto">
          <a:xfrm>
            <a:off x="1979613" y="549275"/>
            <a:ext cx="5688012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1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altLang="ru-RU" sz="16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en-US" altLang="ru-RU" sz="1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=[</a:t>
            </a:r>
            <a:r>
              <a:rPr lang="ru-RU" altLang="ru-RU" sz="1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число смертельно травмированных за год</a:t>
            </a:r>
            <a:r>
              <a:rPr lang="en-US" altLang="ru-RU" sz="1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]/[</a:t>
            </a:r>
            <a:r>
              <a:rPr lang="ru-RU" altLang="ru-RU" sz="1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к-во рискующих</a:t>
            </a:r>
            <a:r>
              <a:rPr lang="en-US" altLang="ru-RU" sz="1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altLang="ru-RU" sz="1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100000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550" y="1204913"/>
            <a:ext cx="468313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050" dirty="0">
                <a:cs typeface="Times New Roman" pitchFamily="18" charset="0"/>
              </a:rPr>
              <a:t>*10</a:t>
            </a:r>
            <a:r>
              <a:rPr lang="ru-RU" sz="1050" baseline="30000" dirty="0">
                <a:cs typeface="Times New Roman" pitchFamily="18" charset="0"/>
              </a:rPr>
              <a:t>-5</a:t>
            </a:r>
            <a:endParaRPr lang="ru-RU" sz="105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8866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4454766"/>
              </p:ext>
            </p:extLst>
          </p:nvPr>
        </p:nvGraphicFramePr>
        <p:xfrm>
          <a:off x="4932363" y="908050"/>
          <a:ext cx="4033837" cy="2520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195" name="TextBox 4"/>
          <p:cNvSpPr txBox="1">
            <a:spLocks noChangeArrowheads="1"/>
          </p:cNvSpPr>
          <p:nvPr/>
        </p:nvSpPr>
        <p:spPr bwMode="auto">
          <a:xfrm>
            <a:off x="1835150" y="0"/>
            <a:ext cx="58324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Ожидаемый ущерб от аварии (млн руб)</a:t>
            </a:r>
          </a:p>
        </p:txBody>
      </p:sp>
      <p:graphicFrame>
        <p:nvGraphicFramePr>
          <p:cNvPr id="3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3398322"/>
              </p:ext>
            </p:extLst>
          </p:nvPr>
        </p:nvGraphicFramePr>
        <p:xfrm>
          <a:off x="611188" y="981075"/>
          <a:ext cx="4033837" cy="2520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" name="Диаграмма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613215"/>
              </p:ext>
            </p:extLst>
          </p:nvPr>
        </p:nvGraphicFramePr>
        <p:xfrm>
          <a:off x="468313" y="3476937"/>
          <a:ext cx="4032250" cy="2519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198" name="TextBox 12"/>
          <p:cNvSpPr txBox="1">
            <a:spLocks noChangeArrowheads="1"/>
          </p:cNvSpPr>
          <p:nvPr/>
        </p:nvSpPr>
        <p:spPr bwMode="auto">
          <a:xfrm>
            <a:off x="3851275" y="3357563"/>
            <a:ext cx="576263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200" b="1">
                <a:latin typeface="Times New Roman" pitchFamily="18" charset="0"/>
                <a:cs typeface="Times New Roman" pitchFamily="18" charset="0"/>
              </a:rPr>
              <a:t>МТТ</a:t>
            </a:r>
          </a:p>
        </p:txBody>
      </p:sp>
      <p:sp>
        <p:nvSpPr>
          <p:cNvPr id="8199" name="TextBox 15"/>
          <p:cNvSpPr txBox="1">
            <a:spLocks noChangeArrowheads="1"/>
          </p:cNvSpPr>
          <p:nvPr/>
        </p:nvSpPr>
        <p:spPr bwMode="auto">
          <a:xfrm>
            <a:off x="8533258" y="3383087"/>
            <a:ext cx="503238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100" b="1" dirty="0">
                <a:latin typeface="Times New Roman" pitchFamily="18" charset="0"/>
                <a:cs typeface="Times New Roman" pitchFamily="18" charset="0"/>
              </a:rPr>
              <a:t>ГС</a:t>
            </a:r>
          </a:p>
        </p:txBody>
      </p:sp>
      <p:sp>
        <p:nvSpPr>
          <p:cNvPr id="8201" name="TextBox 14"/>
          <p:cNvSpPr txBox="1">
            <a:spLocks noChangeArrowheads="1"/>
          </p:cNvSpPr>
          <p:nvPr/>
        </p:nvSpPr>
        <p:spPr bwMode="auto">
          <a:xfrm>
            <a:off x="8496300" y="765175"/>
            <a:ext cx="6477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100" b="1">
                <a:latin typeface="Times New Roman" pitchFamily="18" charset="0"/>
                <a:cs typeface="Times New Roman" pitchFamily="18" charset="0"/>
              </a:rPr>
              <a:t>НХ</a:t>
            </a:r>
          </a:p>
        </p:txBody>
      </p:sp>
      <p:sp>
        <p:nvSpPr>
          <p:cNvPr id="8202" name="TextBox 18"/>
          <p:cNvSpPr txBox="1">
            <a:spLocks noChangeArrowheads="1"/>
          </p:cNvSpPr>
          <p:nvPr/>
        </p:nvSpPr>
        <p:spPr bwMode="auto">
          <a:xfrm>
            <a:off x="3924300" y="765175"/>
            <a:ext cx="5032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100" b="1">
                <a:latin typeface="Times New Roman" pitchFamily="18" charset="0"/>
                <a:cs typeface="Times New Roman" pitchFamily="18" charset="0"/>
              </a:rPr>
              <a:t>НД</a:t>
            </a:r>
          </a:p>
        </p:txBody>
      </p:sp>
      <p:sp>
        <p:nvSpPr>
          <p:cNvPr id="8203" name="TextBox 1"/>
          <p:cNvSpPr txBox="1">
            <a:spLocks noChangeArrowheads="1"/>
          </p:cNvSpPr>
          <p:nvPr/>
        </p:nvSpPr>
        <p:spPr bwMode="auto">
          <a:xfrm>
            <a:off x="2484438" y="333375"/>
            <a:ext cx="4543425" cy="374650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1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altLang="ru-RU" sz="14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en-US" altLang="ru-RU" sz="1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=[</a:t>
            </a:r>
            <a:r>
              <a:rPr lang="ru-RU" altLang="ru-RU" sz="1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размер ущерба за год</a:t>
            </a:r>
            <a:r>
              <a:rPr lang="en-US" altLang="ru-RU" sz="1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]/[</a:t>
            </a:r>
            <a:r>
              <a:rPr lang="ru-RU" altLang="ru-RU" sz="1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к-во аварий</a:t>
            </a:r>
            <a:r>
              <a:rPr lang="en-US" altLang="ru-RU" sz="1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altLang="ru-RU" sz="1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4" name="TextBox 1"/>
          <p:cNvSpPr txBox="1">
            <a:spLocks noChangeArrowheads="1"/>
          </p:cNvSpPr>
          <p:nvPr/>
        </p:nvSpPr>
        <p:spPr bwMode="auto">
          <a:xfrm>
            <a:off x="250825" y="5981700"/>
            <a:ext cx="813752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Средний ожидаемый ущерб от 1 аварии 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2016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году – </a:t>
            </a:r>
            <a:r>
              <a:rPr lang="ru-RU" altLang="ru-RU" sz="1600" b="1" dirty="0">
                <a:latin typeface="Times New Roman" pitchFamily="18" charset="0"/>
                <a:cs typeface="Times New Roman" pitchFamily="18" charset="0"/>
              </a:rPr>
              <a:t>39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 млн рублей   </a:t>
            </a:r>
            <a:r>
              <a:rPr lang="ru-RU" altLang="ru-RU" sz="1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прогноз </a:t>
            </a:r>
            <a:r>
              <a:rPr lang="ru-RU" altLang="ru-RU" sz="1600" b="1" dirty="0">
                <a:latin typeface="Times New Roman" pitchFamily="18" charset="0"/>
                <a:cs typeface="Times New Roman" pitchFamily="18" charset="0"/>
              </a:rPr>
              <a:t>увеличения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2017 году до уровня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altLang="ru-RU" sz="1600" b="1" dirty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млн рублей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" name="Диаграмма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1094302"/>
              </p:ext>
            </p:extLst>
          </p:nvPr>
        </p:nvGraphicFramePr>
        <p:xfrm>
          <a:off x="4427538" y="3460750"/>
          <a:ext cx="4572000" cy="2520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290266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240</Words>
  <Application>Microsoft Office PowerPoint</Application>
  <PresentationFormat>Экран (4:3)</PresentationFormat>
  <Paragraphs>94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Кузнецова Татьяна Александровна</dc:creator>
  <cp:lastModifiedBy>Кузнецова Татьяна Александровна</cp:lastModifiedBy>
  <cp:revision>25</cp:revision>
  <cp:lastPrinted>2017-02-10T11:30:07Z</cp:lastPrinted>
  <dcterms:created xsi:type="dcterms:W3CDTF">2016-07-01T07:41:40Z</dcterms:created>
  <dcterms:modified xsi:type="dcterms:W3CDTF">2017-04-05T11:29:24Z</dcterms:modified>
</cp:coreProperties>
</file>